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797675" cy="987425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80" autoAdjust="0"/>
    <p:restoredTop sz="94660"/>
  </p:normalViewPr>
  <p:slideViewPr>
    <p:cSldViewPr>
      <p:cViewPr varScale="1">
        <p:scale>
          <a:sx n="50" d="100"/>
          <a:sy n="50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2815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987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588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500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323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4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455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187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702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572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310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CF2FF-A988-4031-B97C-17DC5062262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E89CE-D59A-4F1C-8A40-A0A9CA0D292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810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szkalovics.h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ztnh.gov.hu/kerdesek/ertelmezo/mmj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pto.gov/web/offices/com/iip/pdf/brochure_05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design</a:t>
            </a:r>
            <a:r>
              <a:rPr lang="hu-HU" i="1" dirty="0" smtClean="0"/>
              <a:t>jog</a:t>
            </a:r>
            <a:endParaRPr lang="hu-HU" i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 smtClean="0"/>
              <a:t>dr.Daszkalovics</a:t>
            </a:r>
            <a:r>
              <a:rPr lang="hu-HU" dirty="0" smtClean="0"/>
              <a:t> Katalin</a:t>
            </a:r>
          </a:p>
          <a:p>
            <a:r>
              <a:rPr lang="hu-HU" dirty="0" smtClean="0"/>
              <a:t>ügyvéd</a:t>
            </a:r>
          </a:p>
          <a:p>
            <a:r>
              <a:rPr lang="hu-HU" dirty="0" smtClean="0"/>
              <a:t>1054 Budapest, Szemere u. 21.</a:t>
            </a:r>
          </a:p>
          <a:p>
            <a:r>
              <a:rPr lang="hu-HU" dirty="0" smtClean="0"/>
              <a:t>+36 209 225 893</a:t>
            </a:r>
          </a:p>
          <a:p>
            <a:r>
              <a:rPr lang="hu-HU" dirty="0" err="1" smtClean="0">
                <a:hlinkClick r:id="rId2"/>
              </a:rPr>
              <a:t>www.daszkalovics.hu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0622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Védjegy Japánban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dirty="0" smtClean="0"/>
              <a:t>Ha csak Japánban kívánjuk használni: közvetlenül a Japán Szabadalmi Hivatalhoz kell bejelenteni, japán nyelven, helyi szabadalmi ügyvivővel, vagy ügyvéddel.</a:t>
            </a:r>
          </a:p>
          <a:p>
            <a:r>
              <a:rPr lang="hu-HU" sz="2000" dirty="0" smtClean="0"/>
              <a:t>Hagyományos védjegyként regisztrálják a szóvédjegyeket és ábrákat, nem-hagyományosként a háromdimenziós védjegyeket. Nehéz és hosszú művelet. (10-15 hónap)</a:t>
            </a:r>
          </a:p>
          <a:p>
            <a:r>
              <a:rPr lang="hu-HU" sz="2000" dirty="0" smtClean="0"/>
              <a:t>Japán is tagja a Madridi Rendszernek, ezért nemzetközi védjegybejelentés egyszerűbb, és </a:t>
            </a:r>
            <a:r>
              <a:rPr lang="hu-HU" sz="2000" dirty="0" err="1" smtClean="0"/>
              <a:t>u.úgy</a:t>
            </a:r>
            <a:r>
              <a:rPr lang="hu-HU" sz="2000" dirty="0" smtClean="0"/>
              <a:t> 10 éves védelmet ad.</a:t>
            </a:r>
          </a:p>
          <a:p>
            <a:r>
              <a:rPr lang="hu-HU" sz="2000" dirty="0" smtClean="0"/>
              <a:t>Ha 3 évig nincs használatban, törölhetik.</a:t>
            </a:r>
          </a:p>
          <a:p>
            <a:r>
              <a:rPr lang="hu-HU" sz="2000" dirty="0" smtClean="0"/>
              <a:t>Díjak (</a:t>
            </a:r>
            <a:r>
              <a:rPr lang="hu-HU" sz="2000" dirty="0" err="1" smtClean="0"/>
              <a:t>Euroban</a:t>
            </a:r>
            <a:r>
              <a:rPr lang="hu-HU" sz="2000" dirty="0" smtClean="0"/>
              <a:t>):</a:t>
            </a:r>
            <a:endParaRPr lang="hu-HU" sz="2000" dirty="0" smtClean="0"/>
          </a:p>
          <a:p>
            <a:pPr marL="0" indent="0">
              <a:buNone/>
            </a:pPr>
            <a:r>
              <a:rPr lang="hu-HU" sz="2000" dirty="0" smtClean="0"/>
              <a:t>Védjegykutatás: 295 Euro</a:t>
            </a:r>
          </a:p>
          <a:p>
            <a:pPr marL="0" indent="0">
              <a:buNone/>
            </a:pPr>
            <a:r>
              <a:rPr lang="hu-HU" sz="2000" dirty="0" smtClean="0"/>
              <a:t>Védjegylajstromozás: 1155 Euro</a:t>
            </a:r>
          </a:p>
          <a:p>
            <a:pPr marL="0" indent="0">
              <a:buNone/>
            </a:pPr>
            <a:r>
              <a:rPr lang="hu-HU" sz="2000" dirty="0" smtClean="0"/>
              <a:t>Védjegyfigyelés: 99 Euro</a:t>
            </a: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28268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Nemzetközi mintaoltalom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Nemzetközi </a:t>
            </a:r>
            <a:r>
              <a:rPr lang="hu-HU" dirty="0" smtClean="0"/>
              <a:t>formatervezési mintaoltalom</a:t>
            </a:r>
            <a:r>
              <a:rPr lang="hu-HU" dirty="0" smtClean="0"/>
              <a:t>: megszerezhető </a:t>
            </a:r>
            <a:r>
              <a:rPr lang="hu-HU" dirty="0"/>
              <a:t>egyidejűleg több országra kiterjedően az oltalom.</a:t>
            </a:r>
          </a:p>
          <a:p>
            <a:pPr lvl="0"/>
            <a:r>
              <a:rPr lang="hu-HU" dirty="0"/>
              <a:t>Hasonlóan a nemzetközi védjegyeljáráshoz, itt is egy nemzetközi egyezmény, az. </a:t>
            </a:r>
            <a:r>
              <a:rPr lang="hu-HU" dirty="0" err="1"/>
              <a:t>ú.n</a:t>
            </a:r>
            <a:r>
              <a:rPr lang="hu-HU" dirty="0"/>
              <a:t>. Hágai Egyezmény alapján zajlik az eljárás</a:t>
            </a:r>
          </a:p>
          <a:p>
            <a:pPr lvl="0"/>
            <a:r>
              <a:rPr lang="hu-HU" dirty="0"/>
              <a:t>nem feltétel, hogy legyen megelőző nemzeti </a:t>
            </a:r>
            <a:r>
              <a:rPr lang="hu-HU" dirty="0" smtClean="0"/>
              <a:t>lajstromozás, ha van: kiterjesztési kérelem</a:t>
            </a:r>
            <a:endParaRPr lang="hu-HU" dirty="0"/>
          </a:p>
          <a:p>
            <a:pPr lvl="0"/>
            <a:r>
              <a:rPr lang="hu-HU" dirty="0"/>
              <a:t>két lépcsőben zajlik a lajstromozás: WIPO előtt </a:t>
            </a:r>
            <a:r>
              <a:rPr lang="hu-HU" dirty="0" smtClean="0"/>
              <a:t>(Genf) és </a:t>
            </a:r>
            <a:r>
              <a:rPr lang="hu-HU" dirty="0"/>
              <a:t>az adott ország nemzeti hivatala előtt</a:t>
            </a:r>
          </a:p>
          <a:p>
            <a:pPr lvl="0"/>
            <a:r>
              <a:rPr lang="hu-HU" dirty="0"/>
              <a:t>az oltalmi idő 5 év, ami 4x hosszabbítható, tehát összesen </a:t>
            </a:r>
            <a:r>
              <a:rPr lang="hu-HU" dirty="0" err="1"/>
              <a:t>max</a:t>
            </a:r>
            <a:r>
              <a:rPr lang="hu-HU" dirty="0"/>
              <a:t>. 25 évre lehet oltalmat kapni.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8184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 </a:t>
            </a:r>
            <a:r>
              <a:rPr lang="hu-HU" dirty="0" smtClean="0"/>
              <a:t>A bejelentés akár a </a:t>
            </a:r>
            <a:r>
              <a:rPr lang="hu-HU" dirty="0" err="1" smtClean="0"/>
              <a:t>SZTNH-hoz</a:t>
            </a:r>
            <a:r>
              <a:rPr lang="hu-HU" dirty="0" smtClean="0"/>
              <a:t>, akár a WIPO</a:t>
            </a:r>
            <a:r>
              <a:rPr lang="hu-HU" b="1" u="sng" dirty="0" smtClean="0"/>
              <a:t> </a:t>
            </a:r>
            <a:r>
              <a:rPr lang="hu-HU" b="1" u="sng" dirty="0"/>
              <a:t>genf</a:t>
            </a:r>
            <a:r>
              <a:rPr lang="hu-HU" dirty="0"/>
              <a:t>i székhelyű Nemzetközi </a:t>
            </a:r>
            <a:r>
              <a:rPr lang="hu-HU" dirty="0" smtClean="0"/>
              <a:t>Irodájához benyújtható. Ha a bejelentést </a:t>
            </a:r>
            <a:r>
              <a:rPr lang="hu-HU" dirty="0"/>
              <a:t>az </a:t>
            </a:r>
            <a:r>
              <a:rPr lang="hu-HU" dirty="0" err="1"/>
              <a:t>SZTNH-hoz</a:t>
            </a:r>
            <a:r>
              <a:rPr lang="hu-HU" dirty="0"/>
              <a:t> nyújtják be akkor az SZTNH értesíti a bejelentőt a benyújtás </a:t>
            </a:r>
            <a:r>
              <a:rPr lang="hu-HU" b="1" u="sng" dirty="0" err="1"/>
              <a:t>tényéről</a:t>
            </a:r>
            <a:r>
              <a:rPr lang="hu-HU" b="1" u="sng" dirty="0"/>
              <a:t> </a:t>
            </a:r>
            <a:r>
              <a:rPr lang="hu-HU" dirty="0"/>
              <a:t>és időpontjáról és a bejelentést a Nemzetközi Irodához továbbítja. A továbbítás </a:t>
            </a:r>
            <a:r>
              <a:rPr lang="hu-HU" b="1" u="sng" dirty="0" err="1"/>
              <a:t>tényéről</a:t>
            </a:r>
            <a:r>
              <a:rPr lang="hu-HU" dirty="0"/>
              <a:t> az SZTNH szintén értesíti a bejelentőt. A továbbításért jogszabályban meghatározott díjat kell fizetni. Ha a bejelentő a továbbítási díjat nem fizette meg az SZTNH figyelmezteti a bejelentőt a díj megfizetésére. Ha az SZTNH által átvett és továbbított bejelentés </a:t>
            </a:r>
            <a:r>
              <a:rPr lang="hu-HU" b="1" u="sng" dirty="0"/>
              <a:t>egy hónapon belül </a:t>
            </a:r>
            <a:r>
              <a:rPr lang="hu-HU" dirty="0"/>
              <a:t>a Nemzetközi Irodához beérkezik akkor a bejelentés napja az </a:t>
            </a:r>
            <a:r>
              <a:rPr lang="hu-HU" dirty="0" err="1"/>
              <a:t>SZTNH-hoz</a:t>
            </a:r>
            <a:r>
              <a:rPr lang="hu-HU" dirty="0"/>
              <a:t> történő benyújtás időpontja lesz.</a:t>
            </a:r>
          </a:p>
          <a:p>
            <a:r>
              <a:rPr lang="hu-HU" dirty="0"/>
              <a:t>Ha az SZTNH a bejelentést egy hónap elteltével továbbítja, vagy a bejelentő bejelentését </a:t>
            </a:r>
            <a:r>
              <a:rPr lang="hu-HU" dirty="0" smtClean="0"/>
              <a:t>közvetlenül Genfben </a:t>
            </a:r>
            <a:r>
              <a:rPr lang="hu-HU" dirty="0"/>
              <a:t>a Nemzetközi Irodánál nyújtja </a:t>
            </a:r>
            <a:r>
              <a:rPr lang="hu-HU" dirty="0" smtClean="0"/>
              <a:t>be, akkor </a:t>
            </a:r>
            <a:r>
              <a:rPr lang="hu-HU" dirty="0"/>
              <a:t>a bejelentés napja a Nemzetközi Irodához történő beérkezés napja lesz.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82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Nemzetközi védjegy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Azoknak, </a:t>
            </a:r>
            <a:r>
              <a:rPr lang="hu-HU" dirty="0"/>
              <a:t>akik több, de nem kizárólag az Európai Unióhoz tartozó országban akarnak oltalmat szerezni, számukra</a:t>
            </a:r>
            <a:r>
              <a:rPr lang="hu-HU" b="1" dirty="0"/>
              <a:t> </a:t>
            </a:r>
            <a:r>
              <a:rPr lang="hu-HU" dirty="0"/>
              <a:t>létezik a nemzetközi </a:t>
            </a:r>
            <a:r>
              <a:rPr lang="hu-HU" dirty="0" err="1"/>
              <a:t>védjegybejelentési</a:t>
            </a:r>
            <a:r>
              <a:rPr lang="hu-HU" dirty="0"/>
              <a:t> eljárás, az </a:t>
            </a:r>
            <a:r>
              <a:rPr lang="hu-HU" dirty="0" err="1"/>
              <a:t>ú.n</a:t>
            </a:r>
            <a:r>
              <a:rPr lang="hu-HU" dirty="0"/>
              <a:t>. </a:t>
            </a:r>
            <a:r>
              <a:rPr lang="hu-HU" u="sng" dirty="0"/>
              <a:t>Madridi rendszer</a:t>
            </a:r>
            <a:r>
              <a:rPr lang="hu-HU" dirty="0"/>
              <a:t>, melynek segítségével 85 országban kerülhet  a bejelentett védjegy oltalom alá. A Madridi Unió tagsága Albániától Zambiáig  terjed.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2634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Nemzetközi védjegybejelentés a bejelentő saját </a:t>
            </a:r>
            <a:r>
              <a:rPr lang="hu-HU" u="sng" dirty="0"/>
              <a:t>nemzeti hivatala útján </a:t>
            </a:r>
            <a:r>
              <a:rPr lang="hu-HU" dirty="0"/>
              <a:t>tehető </a:t>
            </a:r>
            <a:r>
              <a:rPr lang="hu-HU" dirty="0" smtClean="0"/>
              <a:t>a </a:t>
            </a:r>
            <a:r>
              <a:rPr lang="hu-HU" u="sng" dirty="0" smtClean="0"/>
              <a:t>WIPO genfi </a:t>
            </a:r>
            <a:r>
              <a:rPr lang="hu-HU" dirty="0" smtClean="0"/>
              <a:t>Nemzetközi </a:t>
            </a:r>
            <a:r>
              <a:rPr lang="hu-HU" dirty="0"/>
              <a:t>Irodájánál. </a:t>
            </a:r>
            <a:r>
              <a:rPr lang="hu-HU" dirty="0" smtClean="0"/>
              <a:t>(A </a:t>
            </a:r>
            <a:r>
              <a:rPr lang="hu-HU" dirty="0"/>
              <a:t>bejelentést kizárólag a nemzeti hivatal, Magyarországon a Szellemi Tulajdon Nemzeti Hivatala </a:t>
            </a:r>
            <a:r>
              <a:rPr lang="hu-HU" dirty="0" smtClean="0"/>
              <a:t>továbbíthatja </a:t>
            </a:r>
            <a:r>
              <a:rPr lang="hu-HU" dirty="0"/>
              <a:t>a Nemzetközi Irodához</a:t>
            </a:r>
            <a:r>
              <a:rPr lang="hu-HU" dirty="0" smtClean="0"/>
              <a:t>.)</a:t>
            </a:r>
          </a:p>
          <a:p>
            <a:r>
              <a:rPr lang="hu-HU" dirty="0" smtClean="0"/>
              <a:t>Kiterjesztési kérelem esetén a </a:t>
            </a:r>
            <a:r>
              <a:rPr lang="hu-HU" dirty="0"/>
              <a:t>magyar védjegybejelentés és/vagy lajtromozás adatait a Nemzetközi Iroda számára a Hivatal igazolja hitelesen, a védjegybejelentés nyelvén.</a:t>
            </a:r>
          </a:p>
        </p:txBody>
      </p:sp>
    </p:spTree>
    <p:extLst>
      <p:ext uri="{BB962C8B-B14F-4D97-AF65-F5344CB8AC3E}">
        <p14:creationId xmlns:p14="http://schemas.microsoft.com/office/powerpoint/2010/main" val="358330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 smtClean="0"/>
              <a:t>A bejelentés nyelve: francia vagy angol</a:t>
            </a:r>
          </a:p>
          <a:p>
            <a:r>
              <a:rPr lang="hu-HU" dirty="0"/>
              <a:t>Egyetlen bejelentéssel a </a:t>
            </a:r>
            <a:r>
              <a:rPr lang="hu-HU" dirty="0">
                <a:hlinkClick r:id="rId2"/>
              </a:rPr>
              <a:t>Madridi Megállapodás és a Madridi Jegyzőkönyv</a:t>
            </a:r>
            <a:r>
              <a:rPr lang="hu-HU" dirty="0"/>
              <a:t> a </a:t>
            </a:r>
            <a:r>
              <a:rPr lang="hu-HU" dirty="0" smtClean="0"/>
              <a:t>bármely </a:t>
            </a:r>
            <a:r>
              <a:rPr lang="hu-HU" dirty="0"/>
              <a:t>tagországában igényelhető oltalom.</a:t>
            </a:r>
          </a:p>
          <a:p>
            <a:r>
              <a:rPr lang="hu-HU" dirty="0"/>
              <a:t>A Nemzetközi Iroda útján lajstromozott védjegy azonos jogokat biztosít a jogosult számára a megjelölt országban, mintha az oltalmat közvetlen bejelentéssel (ún. nemzeti úton) szerezték volna meg. Megjelölt ország az az ország, amelyben a bejelentés napján a Megállapodás és/vagy a Jegyzőkönyv szerinti nemzetközi bejelentést lehet tenni.</a:t>
            </a:r>
          </a:p>
          <a:p>
            <a:r>
              <a:rPr lang="hu-HU" dirty="0"/>
              <a:t>K</a:t>
            </a:r>
            <a:r>
              <a:rPr lang="hu-HU" dirty="0" smtClean="0"/>
              <a:t>ülföldi </a:t>
            </a:r>
            <a:r>
              <a:rPr lang="hu-HU" dirty="0"/>
              <a:t>képviselőt nem kötelező igénybe venni. Ez költségmegtakarítást eredményez.</a:t>
            </a:r>
          </a:p>
          <a:p>
            <a:r>
              <a:rPr lang="hu-HU" dirty="0"/>
              <a:t>A bejelentés egyéni díja alacsonyabb, mint az adott államban tehető nemzeti védjegybejelentés díja</a:t>
            </a:r>
            <a:r>
              <a:rPr lang="hu-HU" dirty="0" smtClean="0"/>
              <a:t>. A </a:t>
            </a:r>
            <a:r>
              <a:rPr lang="hu-HU" dirty="0"/>
              <a:t>díjak </a:t>
            </a:r>
            <a:r>
              <a:rPr lang="hu-HU" dirty="0" smtClean="0"/>
              <a:t>csak svájci </a:t>
            </a:r>
            <a:r>
              <a:rPr lang="hu-HU" dirty="0"/>
              <a:t>frankban </a:t>
            </a:r>
            <a:r>
              <a:rPr lang="hu-HU" dirty="0" smtClean="0"/>
              <a:t>fizethetők</a:t>
            </a:r>
            <a:r>
              <a:rPr lang="hu-HU" dirty="0"/>
              <a:t>. A bejelentési díj a Megállapodás esetén valamennyi államra egységes, míg a Jegyzőkönyv esetén az egyes tagállamok ún. egyéni díjat köthetnek ki, amelynek azonban a nemzeti </a:t>
            </a:r>
            <a:r>
              <a:rPr lang="hu-HU" dirty="0" err="1"/>
              <a:t>védjegybejelentési</a:t>
            </a:r>
            <a:r>
              <a:rPr lang="hu-HU" dirty="0"/>
              <a:t> díjhoz képest </a:t>
            </a:r>
            <a:r>
              <a:rPr lang="hu-HU" dirty="0" smtClean="0"/>
              <a:t>kedvezőbbnek </a:t>
            </a:r>
            <a:r>
              <a:rPr lang="hu-HU" dirty="0"/>
              <a:t>kell lennie.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708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Design az USA-ban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14 éves design patent van</a:t>
            </a:r>
          </a:p>
          <a:p>
            <a:r>
              <a:rPr lang="hu-HU" dirty="0" smtClean="0"/>
              <a:t>Kitöltési útmutató:</a:t>
            </a:r>
          </a:p>
          <a:p>
            <a:pPr marL="0" indent="0">
              <a:buNone/>
            </a:pPr>
            <a:r>
              <a:rPr lang="hu-HU" dirty="0" smtClean="0">
                <a:hlinkClick r:id="rId2"/>
              </a:rPr>
              <a:t>http://www.uspto.gov/web/offices/com/iip/pdf/brochure_05.pdf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48132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Védjegy az USA-ban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 smtClean="0"/>
              <a:t>Az Egyesült Államok is tagja a Madridi Rendszernek, belső jogában a szövetségi jog érvényes mind az 50 államra. A „</a:t>
            </a:r>
            <a:r>
              <a:rPr lang="hu-HU" sz="2400" dirty="0" err="1" smtClean="0"/>
              <a:t>common</a:t>
            </a:r>
            <a:r>
              <a:rPr lang="hu-HU" sz="2400" dirty="0" smtClean="0"/>
              <a:t> </a:t>
            </a:r>
            <a:r>
              <a:rPr lang="hu-HU" sz="2400" dirty="0" err="1" smtClean="0"/>
              <a:t>law</a:t>
            </a:r>
            <a:r>
              <a:rPr lang="hu-HU" sz="2400" dirty="0" smtClean="0"/>
              <a:t>” elvei érvényesülnek: nagy jelentősége van az első használatnak(</a:t>
            </a:r>
            <a:r>
              <a:rPr lang="hu-HU" sz="2400" dirty="0" err="1" smtClean="0"/>
              <a:t>first-to</a:t>
            </a:r>
            <a:r>
              <a:rPr lang="hu-HU" sz="2400" dirty="0" smtClean="0"/>
              <a:t> </a:t>
            </a:r>
            <a:r>
              <a:rPr lang="hu-HU" sz="2400" dirty="0" err="1" smtClean="0"/>
              <a:t>use</a:t>
            </a:r>
            <a:r>
              <a:rPr lang="hu-HU" sz="2400" dirty="0" smtClean="0"/>
              <a:t> </a:t>
            </a:r>
            <a:r>
              <a:rPr lang="hu-HU" sz="2400" dirty="0" err="1" smtClean="0"/>
              <a:t>system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Az eljárás 10-16 hónapig tart</a:t>
            </a:r>
          </a:p>
          <a:p>
            <a:r>
              <a:rPr lang="hu-HU" sz="2400" dirty="0" smtClean="0"/>
              <a:t>10 évig érvényes</a:t>
            </a:r>
          </a:p>
          <a:p>
            <a:r>
              <a:rPr lang="hu-HU" sz="2400" dirty="0" smtClean="0"/>
              <a:t>5 évig nem használja: törlik</a:t>
            </a:r>
          </a:p>
          <a:p>
            <a:r>
              <a:rPr lang="hu-HU" sz="2400" dirty="0" smtClean="0"/>
              <a:t>Díjak:</a:t>
            </a:r>
          </a:p>
          <a:p>
            <a:pPr marL="0" indent="0">
              <a:buNone/>
            </a:pPr>
            <a:r>
              <a:rPr lang="hu-HU" sz="2400" dirty="0" smtClean="0"/>
              <a:t>Védjegykutatás: 295 Euro</a:t>
            </a:r>
          </a:p>
          <a:p>
            <a:pPr marL="0" indent="0">
              <a:buNone/>
            </a:pPr>
            <a:r>
              <a:rPr lang="hu-HU" sz="2400" dirty="0" smtClean="0"/>
              <a:t>Lajstromozás: 775 Euro</a:t>
            </a:r>
          </a:p>
          <a:p>
            <a:pPr marL="0" indent="0">
              <a:buNone/>
            </a:pPr>
            <a:r>
              <a:rPr lang="hu-HU" sz="2400" dirty="0" smtClean="0"/>
              <a:t>Védjegyfigyelés: 99 Euro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347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Design Japánban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Design:</a:t>
            </a:r>
          </a:p>
          <a:p>
            <a:pPr marL="0" indent="0">
              <a:buNone/>
            </a:pPr>
            <a:r>
              <a:rPr lang="hu-HU" dirty="0" smtClean="0"/>
              <a:t>Japánban </a:t>
            </a:r>
            <a:r>
              <a:rPr lang="hu-HU" dirty="0" smtClean="0"/>
              <a:t>„</a:t>
            </a:r>
            <a:r>
              <a:rPr lang="hu-HU" dirty="0" smtClean="0"/>
              <a:t>kizáró</a:t>
            </a:r>
            <a:r>
              <a:rPr lang="hu-HU" dirty="0"/>
              <a:t>” a szabályozási modell : </a:t>
            </a:r>
            <a:r>
              <a:rPr lang="hu-HU" dirty="0" smtClean="0"/>
              <a:t>a design-terméknek minősülő és tömeges előállításra szánt termékek nem állnak szerzői jogvédelem alatt, csakis iparjogvédelmi oltalmakkal védhetik őket. Ha a formatervezési mintaoltalmat megtagadják, akkor védi a szerzői jog, illetve ha az adott minta kisszámú.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3175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449</Words>
  <Application>Microsoft Office PowerPoint</Application>
  <PresentationFormat>Diavetítés a képernyőre (4:3 oldalarány)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designjog</vt:lpstr>
      <vt:lpstr>Nemzetközi mintaoltalom</vt:lpstr>
      <vt:lpstr>Eljárás</vt:lpstr>
      <vt:lpstr>Nemzetközi védjegy</vt:lpstr>
      <vt:lpstr>Eljárás</vt:lpstr>
      <vt:lpstr>Eljárás</vt:lpstr>
      <vt:lpstr>Design az USA-ban</vt:lpstr>
      <vt:lpstr>Védjegy az USA-ban</vt:lpstr>
      <vt:lpstr>Design Japánban</vt:lpstr>
      <vt:lpstr>Védjegy Japánban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designjog</dc:title>
  <dc:creator>Katalin</dc:creator>
  <cp:lastModifiedBy>Katalin</cp:lastModifiedBy>
  <cp:revision>13</cp:revision>
  <cp:lastPrinted>2013-07-05T12:12:09Z</cp:lastPrinted>
  <dcterms:created xsi:type="dcterms:W3CDTF">2013-07-03T21:24:20Z</dcterms:created>
  <dcterms:modified xsi:type="dcterms:W3CDTF">2013-07-06T19:53:23Z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